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Gothic" charset="1" panose="00000500000000000000"/>
      <p:regular r:id="rId18"/>
    </p:embeddedFont>
    <p:embeddedFont>
      <p:font typeface="Neue Machina Ultra-Bold" charset="1" panose="000009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În ultimele decenii, computerele și rețelele digitale s-au extins în toate domeniile: educație, economie, sănătate, justiție.</a:t>
            </a:r>
          </a:p>
          <a:p>
            <a:r>
              <a:rPr lang="en-US"/>
              <a:t/>
            </a:r>
          </a:p>
          <a:p>
            <a:r>
              <a:rPr lang="en-US"/>
              <a:t>Volume uriașe de date sunt create și procesate în timp real.</a:t>
            </a:r>
          </a:p>
          <a:p>
            <a:r>
              <a:rPr lang="en-US"/>
              <a:t/>
            </a:r>
          </a:p>
          <a:p>
            <a:r>
              <a:rPr lang="en-US"/>
              <a:t>Iar internetul a transformat modul în care accesăm și distribuim informații. </a:t>
            </a:r>
          </a:p>
          <a:p>
            <a:r>
              <a:rPr lang="en-US"/>
              <a:t/>
            </a:r>
          </a:p>
          <a:p>
            <a:r>
              <a:rPr lang="en-US"/>
              <a:t>Comunicarea este instantanee și fără granițe, iar deciziile, inclusiv cele juridice, se bazează tot mai mult pe baze de date și algoritmi.</a:t>
            </a:r>
          </a:p>
          <a:p>
            <a:r>
              <a:rPr lang="en-US"/>
              <a:t/>
            </a:r>
          </a:p>
          <a:p>
            <a:r>
              <a:rPr lang="en-US"/>
              <a:t>Tehnologia este folosită pentru a sprijini activitatea legală: baze de date legislative, arhive digitale, procese informatizate.</a:t>
            </a:r>
          </a:p>
          <a:p>
            <a:r>
              <a:rPr lang="en-US"/>
              <a:t/>
            </a:r>
          </a:p>
          <a:p>
            <a:r>
              <a:rPr lang="en-US"/>
              <a:t>Este nevoie de actualizarea și digitalizarea constantă a infrastructurii legale.</a:t>
            </a:r>
          </a:p>
          <a:p>
            <a:r>
              <a:rPr lang="en-US"/>
              <a:t/>
            </a:r>
          </a:p>
          <a:p>
            <a:r>
              <a:rPr lang="en-US"/>
              <a:t>Legea nu mai este doar pe hârtie – devine un sistem integrat, interactiv și susținut de tehnologie.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Exemple de transformări legislative:</a:t>
            </a:r>
          </a:p>
          <a:p>
            <a:r>
              <a:rPr lang="en-US"/>
              <a:t/>
            </a:r>
          </a:p>
          <a:p>
            <a:r>
              <a:rPr lang="en-US"/>
              <a:t>    GDPR (Regulamentul general privind protecția datelor):</a:t>
            </a:r>
          </a:p>
          <a:p>
            <a:r>
              <a:rPr lang="en-US"/>
              <a:t>    Protejează datele personale ale cetățenilor europeni; stabilește reguli stricte pentru companii în ceea ce privește colectarea și utilizarea informațiilor.</a:t>
            </a:r>
          </a:p>
          <a:p>
            <a:r>
              <a:rPr lang="en-US"/>
              <a:t/>
            </a:r>
          </a:p>
          <a:p>
            <a:r>
              <a:rPr lang="en-US"/>
              <a:t>    Reglementări privind contractele electronice:</a:t>
            </a:r>
          </a:p>
          <a:p>
            <a:r>
              <a:rPr lang="en-US"/>
              <a:t>    Legea recunoaște validitatea juridică a acordurilor încheiate prin e-mail, platforme online sau aplicații.</a:t>
            </a:r>
          </a:p>
          <a:p>
            <a:r>
              <a:rPr lang="en-US"/>
              <a:t/>
            </a:r>
          </a:p>
          <a:p>
            <a:r>
              <a:rPr lang="en-US"/>
              <a:t>    Legi pentru securitatea cibernetică:</a:t>
            </a:r>
          </a:p>
          <a:p>
            <a:r>
              <a:rPr lang="en-US"/>
              <a:t>    Obligații pentru instituții și firme de a-și proteja sistemele informatice; prevenirea atacurilor cibernetice devine o prioritate legală.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Inițiază contracte</a:t>
            </a:r>
          </a:p>
          <a:p>
            <a:r>
              <a:rPr lang="en-US"/>
              <a:t>Ambele părți pot iniția acțiuni contractuale. Agenții autonomi pot cumpăra/vinde online, pot executa „smart contracts” fără intervenție umană.</a:t>
            </a:r>
          </a:p>
          <a:p>
            <a:r>
              <a:rPr lang="en-US"/>
              <a:t/>
            </a:r>
          </a:p>
          <a:p>
            <a:r>
              <a:rPr lang="en-US"/>
              <a:t>⚠️ Responsabilitate legală</a:t>
            </a:r>
          </a:p>
          <a:p>
            <a:r>
              <a:rPr lang="en-US"/>
              <a:t> Agenții autonomi nu pot fi trași direct la răspundere. Spre deosebire de o persoană fizică, un AI nu are conștiință, voință sau responsabilitate juridică.</a:t>
            </a:r>
          </a:p>
          <a:p>
            <a:r>
              <a:rPr lang="en-US"/>
              <a:t/>
            </a:r>
          </a:p>
          <a:p>
            <a:r>
              <a:rPr lang="en-US"/>
              <a:t>⚖️ Poate fi tras la răspundere</a:t>
            </a:r>
          </a:p>
          <a:p>
            <a:r>
              <a:rPr lang="en-US"/>
              <a:t> Persoanele fizice pot fi trase la răspundere legală în instanță. În cazul agenților autonomi, răspunderea cade pe dezvoltator, utilizator sau companie.</a:t>
            </a:r>
          </a:p>
          <a:p>
            <a:r>
              <a:rPr lang="en-US"/>
              <a:t/>
            </a:r>
          </a:p>
          <a:p>
            <a:r>
              <a:rPr lang="en-US"/>
              <a:t>🆔 Identitate juridică</a:t>
            </a:r>
          </a:p>
          <a:p>
            <a:r>
              <a:rPr lang="en-US"/>
              <a:t> Agenții autonomi nu au statut legal oficial (nu pot deține bunuri, nu pot apărea în instanță ca parte). ✔️ Persoanele fizice au identitate juridică completă.</a:t>
            </a:r>
          </a:p>
          <a:p>
            <a:r>
              <a:rPr lang="en-US"/>
              <a:t/>
            </a:r>
          </a:p>
          <a:p>
            <a:r>
              <a:rPr lang="en-US"/>
              <a:t>👀 Necesită supraveghere umană</a:t>
            </a:r>
          </a:p>
          <a:p>
            <a:r>
              <a:rPr lang="en-US"/>
              <a:t>✔️ Agenții autonomi au nevoie de monitorizare, chiar dacă acționează independent. Legea impune acest lucru pentru a preveni abuzuri sau erori.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Agenții autonomi nu pot fi trași la răspundere în mod legal, deoarece nu au personalitate juridică. În caz de eroare sau prejudiciu, răspunderea este transferată către:</a:t>
            </a:r>
          </a:p>
          <a:p>
            <a:r>
              <a:rPr lang="en-US"/>
              <a:t>Dezvoltatorul software-ului,</a:t>
            </a:r>
          </a:p>
          <a:p>
            <a:r>
              <a:rPr lang="en-US"/>
              <a:t>Utilizatorul/operatorul,</a:t>
            </a:r>
          </a:p>
          <a:p>
            <a:r>
              <a:rPr lang="en-US"/>
              <a:t>Sau compania care l-a implementat.</a:t>
            </a:r>
          </a:p>
          <a:p>
            <a:r>
              <a:rPr lang="en-US"/>
              <a:t/>
            </a:r>
          </a:p>
          <a:p>
            <a:r>
              <a:rPr lang="en-US"/>
              <a:t>AI și agenții autonomi nu beneficiază de drepturi sau obligații legale ca ființele umane sau companiile. </a:t>
            </a:r>
          </a:p>
          <a:p>
            <a:r>
              <a:rPr lang="en-US"/>
              <a:t/>
            </a:r>
          </a:p>
          <a:p>
            <a:r>
              <a:rPr lang="en-US"/>
              <a:t>Legile tradiționale se aplică prin intermediul actorilor umani sau juridici care controlează agentul:</a:t>
            </a:r>
          </a:p>
          <a:p>
            <a:r>
              <a:rPr lang="en-US"/>
              <a:t>Legea privind răspunderea civilă este invocată pentru daune produse de AI.</a:t>
            </a:r>
          </a:p>
          <a:p>
            <a:r>
              <a:rPr lang="en-US"/>
              <a:t> Legea contractelor se adaptează pentru a recunoaște „smart contracts”, dar întotdeauna în spatele acestora se află un autor uman sau entitate juridică.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jpeg" Type="http://schemas.openxmlformats.org/officeDocument/2006/relationships/image"/><Relationship Id="rId8" Target="../media/VAGn0i0SnDs.mp4" Type="http://schemas.openxmlformats.org/officeDocument/2006/relationships/video"/><Relationship Id="rId9" Target="../media/VAGn0i0SnDs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2.jpeg" Type="http://schemas.openxmlformats.org/officeDocument/2006/relationships/image"/><Relationship Id="rId5" Target="../media/VAGodwsogMc.mp4" Type="http://schemas.openxmlformats.org/officeDocument/2006/relationships/video"/><Relationship Id="rId6" Target="../media/VAGodwsogMc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26.jpeg" Type="http://schemas.openxmlformats.org/officeDocument/2006/relationships/image"/><Relationship Id="rId5" Target="../media/VAGoA2zt6cE.mp4" Type="http://schemas.openxmlformats.org/officeDocument/2006/relationships/video"/><Relationship Id="rId6" Target="../media/VAGoA2zt6c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1161" y="2571750"/>
            <a:ext cx="6601406" cy="6601406"/>
          </a:xfrm>
          <a:custGeom>
            <a:avLst/>
            <a:gdLst/>
            <a:ahLst/>
            <a:cxnLst/>
            <a:rect r="r" b="b" t="t" l="l"/>
            <a:pathLst>
              <a:path h="6601406" w="6601406">
                <a:moveTo>
                  <a:pt x="0" y="0"/>
                </a:moveTo>
                <a:lnTo>
                  <a:pt x="6601406" y="0"/>
                </a:lnTo>
                <a:lnTo>
                  <a:pt x="6601406" y="6601406"/>
                </a:lnTo>
                <a:lnTo>
                  <a:pt x="0" y="6601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920">
            <a:off x="10828598" y="2924002"/>
            <a:ext cx="5584969" cy="5953646"/>
          </a:xfrm>
          <a:custGeom>
            <a:avLst/>
            <a:gdLst/>
            <a:ahLst/>
            <a:cxnLst/>
            <a:rect r="r" b="b" t="t" l="l"/>
            <a:pathLst>
              <a:path h="5953646" w="5584969">
                <a:moveTo>
                  <a:pt x="0" y="0"/>
                </a:moveTo>
                <a:lnTo>
                  <a:pt x="5584969" y="0"/>
                </a:lnTo>
                <a:lnTo>
                  <a:pt x="5584969" y="5953646"/>
                </a:lnTo>
                <a:lnTo>
                  <a:pt x="0" y="5953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4946" y="7164899"/>
            <a:ext cx="4717460" cy="3122101"/>
          </a:xfrm>
          <a:custGeom>
            <a:avLst/>
            <a:gdLst/>
            <a:ahLst/>
            <a:cxnLst/>
            <a:rect r="r" b="b" t="t" l="l"/>
            <a:pathLst>
              <a:path h="3122101" w="4717460">
                <a:moveTo>
                  <a:pt x="0" y="0"/>
                </a:moveTo>
                <a:lnTo>
                  <a:pt x="4717459" y="0"/>
                </a:lnTo>
                <a:lnTo>
                  <a:pt x="4717459" y="3122101"/>
                </a:lnTo>
                <a:lnTo>
                  <a:pt x="0" y="31221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328" y="604247"/>
            <a:ext cx="13649536" cy="11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1"/>
              </a:lnSpc>
            </a:pPr>
            <a:r>
              <a:rPr lang="en-US" sz="8405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Influența computerelor în schimbarea legilor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4888" y="5774635"/>
            <a:ext cx="7854045" cy="18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329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STUDENT: Matei Valentina-Cătălina </a:t>
            </a:r>
          </a:p>
          <a:p>
            <a:pPr algn="just">
              <a:lnSpc>
                <a:spcPts val="3596"/>
              </a:lnSpc>
            </a:pPr>
            <a:r>
              <a:rPr lang="en-US" sz="329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SPECIALIZARE: SAATI, gr. 4MF142</a:t>
            </a:r>
          </a:p>
          <a:p>
            <a:pPr algn="just">
              <a:lnSpc>
                <a:spcPts val="3596"/>
              </a:lnSpc>
            </a:pPr>
            <a:r>
              <a:rPr lang="en-US" sz="329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PROFESOR: Dr.Ing. Dan Rosenberg 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78082" y="1851184"/>
            <a:ext cx="5669232" cy="5669232"/>
          </a:xfrm>
          <a:custGeom>
            <a:avLst/>
            <a:gdLst/>
            <a:ahLst/>
            <a:cxnLst/>
            <a:rect r="r" b="b" t="t" l="l"/>
            <a:pathLst>
              <a:path h="5669232" w="5669232">
                <a:moveTo>
                  <a:pt x="0" y="0"/>
                </a:moveTo>
                <a:lnTo>
                  <a:pt x="5669233" y="0"/>
                </a:lnTo>
                <a:lnTo>
                  <a:pt x="5669233" y="5669232"/>
                </a:lnTo>
                <a:lnTo>
                  <a:pt x="0" y="566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6097" y="2644714"/>
            <a:ext cx="6893203" cy="4997572"/>
          </a:xfrm>
          <a:custGeom>
            <a:avLst/>
            <a:gdLst/>
            <a:ahLst/>
            <a:cxnLst/>
            <a:rect r="r" b="b" t="t" l="l"/>
            <a:pathLst>
              <a:path h="4997572" w="6893203">
                <a:moveTo>
                  <a:pt x="0" y="0"/>
                </a:moveTo>
                <a:lnTo>
                  <a:pt x="6893203" y="0"/>
                </a:lnTo>
                <a:lnTo>
                  <a:pt x="6893203" y="4997572"/>
                </a:lnTo>
                <a:lnTo>
                  <a:pt x="0" y="4997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4197" y="5641883"/>
            <a:ext cx="7018721" cy="4645117"/>
          </a:xfrm>
          <a:custGeom>
            <a:avLst/>
            <a:gdLst/>
            <a:ahLst/>
            <a:cxnLst/>
            <a:rect r="r" b="b" t="t" l="l"/>
            <a:pathLst>
              <a:path h="4645117" w="7018721">
                <a:moveTo>
                  <a:pt x="0" y="0"/>
                </a:moveTo>
                <a:lnTo>
                  <a:pt x="7018721" y="0"/>
                </a:lnTo>
                <a:lnTo>
                  <a:pt x="7018721" y="4645117"/>
                </a:lnTo>
                <a:lnTo>
                  <a:pt x="0" y="4645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17661" y="1851184"/>
          <a:ext cx="9608708" cy="7406338"/>
        </p:xfrm>
        <a:graphic>
          <a:graphicData uri="http://schemas.openxmlformats.org/drawingml/2006/table">
            <a:tbl>
              <a:tblPr/>
              <a:tblGrid>
                <a:gridCol w="4241210"/>
                <a:gridCol w="4831975"/>
                <a:gridCol w="535523"/>
              </a:tblGrid>
              <a:tr h="2547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🛑 Provocare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✅ Soluție posibilă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3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Drepturile de autor în era digitală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Actualizarea legilor pentru conținut digital și conținut generat de AI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Formarea contractelor electronice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Reglementări clare privind semnăturile electronice și validitatea contractelor online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Gestionarea cunoștințelor instabile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eague Gothic"/>
                          <a:ea typeface="League Gothic"/>
                          <a:cs typeface="League Gothic"/>
                          <a:sym typeface="League Gothic"/>
                        </a:rPr>
                        <a:t>Standardizare și verificare a surselor de informații digitale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27756" y="740891"/>
            <a:ext cx="8328746" cy="9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7"/>
              </a:lnSpc>
              <a:spcBef>
                <a:spcPct val="0"/>
              </a:spcBef>
            </a:pPr>
            <a:r>
              <a:rPr lang="en-US" sz="6355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Provocăr</a:t>
            </a:r>
            <a:r>
              <a:rPr lang="en-US" sz="6355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ile legislative actuale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7265" y="5756072"/>
            <a:ext cx="7993469" cy="8229600"/>
          </a:xfrm>
          <a:custGeom>
            <a:avLst/>
            <a:gdLst/>
            <a:ahLst/>
            <a:cxnLst/>
            <a:rect r="r" b="b" t="t" l="l"/>
            <a:pathLst>
              <a:path h="8229600" w="7993469">
                <a:moveTo>
                  <a:pt x="0" y="0"/>
                </a:moveTo>
                <a:lnTo>
                  <a:pt x="7993470" y="0"/>
                </a:lnTo>
                <a:lnTo>
                  <a:pt x="7993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945" y="3605925"/>
            <a:ext cx="14332910" cy="17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77"/>
              </a:lnSpc>
              <a:spcBef>
                <a:spcPct val="0"/>
              </a:spcBef>
            </a:pPr>
            <a:r>
              <a:rPr lang="en-US" sz="4291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ge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rebu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ă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evo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u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z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împ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ună cu teh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olo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gia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. 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 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eces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ar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ă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o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colabora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 in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rdi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cip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lin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ară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î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nt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juri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ș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și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p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eci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liș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ti 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pent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ru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icip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ș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 regl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emen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ta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n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ovaț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le 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viit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o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</a:t>
            </a:r>
            <a:r>
              <a:rPr lang="en-US" sz="4291" strike="noStrike" u="none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re.</a:t>
            </a:r>
          </a:p>
          <a:p>
            <a:pPr algn="ctr">
              <a:lnSpc>
                <a:spcPts val="467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47265" y="999012"/>
            <a:ext cx="6872359" cy="96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  <a:spcBef>
                <a:spcPct val="0"/>
              </a:spcBef>
            </a:pPr>
            <a:r>
              <a:rPr lang="en-US" sz="669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Concluzii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7645" y="3550494"/>
            <a:ext cx="11549863" cy="173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9"/>
              </a:lnSpc>
            </a:pPr>
            <a:r>
              <a:rPr lang="en-US" sz="12229">
                <a:solidFill>
                  <a:srgbClr val="1E2238"/>
                </a:solidFill>
                <a:latin typeface="League Gothic"/>
                <a:ea typeface="League Gothic"/>
                <a:cs typeface="League Gothic"/>
                <a:sym typeface="League Gothic"/>
              </a:rPr>
              <a:t>Multumesc!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6360" y="3977039"/>
            <a:ext cx="3545024" cy="7155735"/>
            <a:chOff x="0" y="0"/>
            <a:chExt cx="985416" cy="1989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5416" cy="1989090"/>
            </a:xfrm>
            <a:custGeom>
              <a:avLst/>
              <a:gdLst/>
              <a:ahLst/>
              <a:cxnLst/>
              <a:rect r="r" b="b" t="t" l="l"/>
              <a:pathLst>
                <a:path h="1989090" w="985416">
                  <a:moveTo>
                    <a:pt x="111378" y="0"/>
                  </a:moveTo>
                  <a:lnTo>
                    <a:pt x="874037" y="0"/>
                  </a:lnTo>
                  <a:cubicBezTo>
                    <a:pt x="903577" y="0"/>
                    <a:pt x="931906" y="11734"/>
                    <a:pt x="952794" y="32622"/>
                  </a:cubicBezTo>
                  <a:cubicBezTo>
                    <a:pt x="973681" y="53509"/>
                    <a:pt x="985416" y="81839"/>
                    <a:pt x="985416" y="111378"/>
                  </a:cubicBezTo>
                  <a:lnTo>
                    <a:pt x="985416" y="1877712"/>
                  </a:lnTo>
                  <a:cubicBezTo>
                    <a:pt x="985416" y="1907252"/>
                    <a:pt x="973681" y="1935581"/>
                    <a:pt x="952794" y="1956469"/>
                  </a:cubicBezTo>
                  <a:cubicBezTo>
                    <a:pt x="931906" y="1977356"/>
                    <a:pt x="903577" y="1989090"/>
                    <a:pt x="874037" y="1989090"/>
                  </a:cubicBezTo>
                  <a:lnTo>
                    <a:pt x="111378" y="1989090"/>
                  </a:lnTo>
                  <a:cubicBezTo>
                    <a:pt x="81839" y="1989090"/>
                    <a:pt x="53509" y="1977356"/>
                    <a:pt x="32622" y="1956469"/>
                  </a:cubicBezTo>
                  <a:cubicBezTo>
                    <a:pt x="11734" y="1935581"/>
                    <a:pt x="0" y="1907252"/>
                    <a:pt x="0" y="1877712"/>
                  </a:cubicBezTo>
                  <a:lnTo>
                    <a:pt x="0" y="111378"/>
                  </a:lnTo>
                  <a:cubicBezTo>
                    <a:pt x="0" y="81839"/>
                    <a:pt x="11734" y="53509"/>
                    <a:pt x="32622" y="32622"/>
                  </a:cubicBezTo>
                  <a:cubicBezTo>
                    <a:pt x="53509" y="11734"/>
                    <a:pt x="81839" y="0"/>
                    <a:pt x="11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7FFFA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985416" cy="1979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96046" y="3977039"/>
            <a:ext cx="3545024" cy="7155735"/>
            <a:chOff x="0" y="0"/>
            <a:chExt cx="985416" cy="1989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5416" cy="1989090"/>
            </a:xfrm>
            <a:custGeom>
              <a:avLst/>
              <a:gdLst/>
              <a:ahLst/>
              <a:cxnLst/>
              <a:rect r="r" b="b" t="t" l="l"/>
              <a:pathLst>
                <a:path h="1989090" w="985416">
                  <a:moveTo>
                    <a:pt x="111378" y="0"/>
                  </a:moveTo>
                  <a:lnTo>
                    <a:pt x="874037" y="0"/>
                  </a:lnTo>
                  <a:cubicBezTo>
                    <a:pt x="903577" y="0"/>
                    <a:pt x="931906" y="11734"/>
                    <a:pt x="952794" y="32622"/>
                  </a:cubicBezTo>
                  <a:cubicBezTo>
                    <a:pt x="973681" y="53509"/>
                    <a:pt x="985416" y="81839"/>
                    <a:pt x="985416" y="111378"/>
                  </a:cubicBezTo>
                  <a:lnTo>
                    <a:pt x="985416" y="1877712"/>
                  </a:lnTo>
                  <a:cubicBezTo>
                    <a:pt x="985416" y="1907252"/>
                    <a:pt x="973681" y="1935581"/>
                    <a:pt x="952794" y="1956469"/>
                  </a:cubicBezTo>
                  <a:cubicBezTo>
                    <a:pt x="931906" y="1977356"/>
                    <a:pt x="903577" y="1989090"/>
                    <a:pt x="874037" y="1989090"/>
                  </a:cubicBezTo>
                  <a:lnTo>
                    <a:pt x="111378" y="1989090"/>
                  </a:lnTo>
                  <a:cubicBezTo>
                    <a:pt x="81839" y="1989090"/>
                    <a:pt x="53509" y="1977356"/>
                    <a:pt x="32622" y="1956469"/>
                  </a:cubicBezTo>
                  <a:cubicBezTo>
                    <a:pt x="11734" y="1935581"/>
                    <a:pt x="0" y="1907252"/>
                    <a:pt x="0" y="1877712"/>
                  </a:cubicBezTo>
                  <a:lnTo>
                    <a:pt x="0" y="111378"/>
                  </a:lnTo>
                  <a:cubicBezTo>
                    <a:pt x="0" y="81839"/>
                    <a:pt x="11734" y="53509"/>
                    <a:pt x="32622" y="32622"/>
                  </a:cubicBezTo>
                  <a:cubicBezTo>
                    <a:pt x="53509" y="11734"/>
                    <a:pt x="81839" y="0"/>
                    <a:pt x="11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7FFFA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985416" cy="1979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46930" y="3977039"/>
            <a:ext cx="3545024" cy="7155735"/>
            <a:chOff x="0" y="0"/>
            <a:chExt cx="985416" cy="19890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5416" cy="1989090"/>
            </a:xfrm>
            <a:custGeom>
              <a:avLst/>
              <a:gdLst/>
              <a:ahLst/>
              <a:cxnLst/>
              <a:rect r="r" b="b" t="t" l="l"/>
              <a:pathLst>
                <a:path h="1989090" w="985416">
                  <a:moveTo>
                    <a:pt x="111378" y="0"/>
                  </a:moveTo>
                  <a:lnTo>
                    <a:pt x="874037" y="0"/>
                  </a:lnTo>
                  <a:cubicBezTo>
                    <a:pt x="903577" y="0"/>
                    <a:pt x="931906" y="11734"/>
                    <a:pt x="952794" y="32622"/>
                  </a:cubicBezTo>
                  <a:cubicBezTo>
                    <a:pt x="973681" y="53509"/>
                    <a:pt x="985416" y="81839"/>
                    <a:pt x="985416" y="111378"/>
                  </a:cubicBezTo>
                  <a:lnTo>
                    <a:pt x="985416" y="1877712"/>
                  </a:lnTo>
                  <a:cubicBezTo>
                    <a:pt x="985416" y="1907252"/>
                    <a:pt x="973681" y="1935581"/>
                    <a:pt x="952794" y="1956469"/>
                  </a:cubicBezTo>
                  <a:cubicBezTo>
                    <a:pt x="931906" y="1977356"/>
                    <a:pt x="903577" y="1989090"/>
                    <a:pt x="874037" y="1989090"/>
                  </a:cubicBezTo>
                  <a:lnTo>
                    <a:pt x="111378" y="1989090"/>
                  </a:lnTo>
                  <a:cubicBezTo>
                    <a:pt x="81839" y="1989090"/>
                    <a:pt x="53509" y="1977356"/>
                    <a:pt x="32622" y="1956469"/>
                  </a:cubicBezTo>
                  <a:cubicBezTo>
                    <a:pt x="11734" y="1935581"/>
                    <a:pt x="0" y="1907252"/>
                    <a:pt x="0" y="1877712"/>
                  </a:cubicBezTo>
                  <a:lnTo>
                    <a:pt x="0" y="111378"/>
                  </a:lnTo>
                  <a:cubicBezTo>
                    <a:pt x="0" y="81839"/>
                    <a:pt x="11734" y="53509"/>
                    <a:pt x="32622" y="32622"/>
                  </a:cubicBezTo>
                  <a:cubicBezTo>
                    <a:pt x="53509" y="11734"/>
                    <a:pt x="81839" y="0"/>
                    <a:pt x="11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7FFF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85416" cy="1979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96616" y="3977039"/>
            <a:ext cx="3545024" cy="7155735"/>
            <a:chOff x="0" y="0"/>
            <a:chExt cx="985416" cy="19890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5416" cy="1989090"/>
            </a:xfrm>
            <a:custGeom>
              <a:avLst/>
              <a:gdLst/>
              <a:ahLst/>
              <a:cxnLst/>
              <a:rect r="r" b="b" t="t" l="l"/>
              <a:pathLst>
                <a:path h="1989090" w="985416">
                  <a:moveTo>
                    <a:pt x="111378" y="0"/>
                  </a:moveTo>
                  <a:lnTo>
                    <a:pt x="874037" y="0"/>
                  </a:lnTo>
                  <a:cubicBezTo>
                    <a:pt x="903577" y="0"/>
                    <a:pt x="931906" y="11734"/>
                    <a:pt x="952794" y="32622"/>
                  </a:cubicBezTo>
                  <a:cubicBezTo>
                    <a:pt x="973681" y="53509"/>
                    <a:pt x="985416" y="81839"/>
                    <a:pt x="985416" y="111378"/>
                  </a:cubicBezTo>
                  <a:lnTo>
                    <a:pt x="985416" y="1877712"/>
                  </a:lnTo>
                  <a:cubicBezTo>
                    <a:pt x="985416" y="1907252"/>
                    <a:pt x="973681" y="1935581"/>
                    <a:pt x="952794" y="1956469"/>
                  </a:cubicBezTo>
                  <a:cubicBezTo>
                    <a:pt x="931906" y="1977356"/>
                    <a:pt x="903577" y="1989090"/>
                    <a:pt x="874037" y="1989090"/>
                  </a:cubicBezTo>
                  <a:lnTo>
                    <a:pt x="111378" y="1989090"/>
                  </a:lnTo>
                  <a:cubicBezTo>
                    <a:pt x="81839" y="1989090"/>
                    <a:pt x="53509" y="1977356"/>
                    <a:pt x="32622" y="1956469"/>
                  </a:cubicBezTo>
                  <a:cubicBezTo>
                    <a:pt x="11734" y="1935581"/>
                    <a:pt x="0" y="1907252"/>
                    <a:pt x="0" y="1877712"/>
                  </a:cubicBezTo>
                  <a:lnTo>
                    <a:pt x="0" y="111378"/>
                  </a:lnTo>
                  <a:cubicBezTo>
                    <a:pt x="0" y="81839"/>
                    <a:pt x="11734" y="53509"/>
                    <a:pt x="32622" y="32622"/>
                  </a:cubicBezTo>
                  <a:cubicBezTo>
                    <a:pt x="53509" y="11734"/>
                    <a:pt x="81839" y="0"/>
                    <a:pt x="11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7FFF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985416" cy="1979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2386" y="4329983"/>
            <a:ext cx="2552971" cy="2277511"/>
          </a:xfrm>
          <a:custGeom>
            <a:avLst/>
            <a:gdLst/>
            <a:ahLst/>
            <a:cxnLst/>
            <a:rect r="r" b="b" t="t" l="l"/>
            <a:pathLst>
              <a:path h="2277511" w="2552971">
                <a:moveTo>
                  <a:pt x="0" y="0"/>
                </a:moveTo>
                <a:lnTo>
                  <a:pt x="2552971" y="0"/>
                </a:lnTo>
                <a:lnTo>
                  <a:pt x="2552971" y="2277511"/>
                </a:lnTo>
                <a:lnTo>
                  <a:pt x="0" y="227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84095" y="4425107"/>
            <a:ext cx="2012248" cy="2277511"/>
          </a:xfrm>
          <a:custGeom>
            <a:avLst/>
            <a:gdLst/>
            <a:ahLst/>
            <a:cxnLst/>
            <a:rect r="r" b="b" t="t" l="l"/>
            <a:pathLst>
              <a:path h="2277511" w="2012248">
                <a:moveTo>
                  <a:pt x="0" y="0"/>
                </a:moveTo>
                <a:lnTo>
                  <a:pt x="2012248" y="0"/>
                </a:lnTo>
                <a:lnTo>
                  <a:pt x="2012248" y="2277511"/>
                </a:lnTo>
                <a:lnTo>
                  <a:pt x="0" y="2277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36614" y="4425107"/>
            <a:ext cx="2038716" cy="2277511"/>
          </a:xfrm>
          <a:custGeom>
            <a:avLst/>
            <a:gdLst/>
            <a:ahLst/>
            <a:cxnLst/>
            <a:rect r="r" b="b" t="t" l="l"/>
            <a:pathLst>
              <a:path h="2277511" w="2038716">
                <a:moveTo>
                  <a:pt x="0" y="0"/>
                </a:moveTo>
                <a:lnTo>
                  <a:pt x="2038716" y="0"/>
                </a:lnTo>
                <a:lnTo>
                  <a:pt x="2038716" y="2277511"/>
                </a:lnTo>
                <a:lnTo>
                  <a:pt x="0" y="2277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07668" y="4425107"/>
            <a:ext cx="2522920" cy="2277511"/>
          </a:xfrm>
          <a:custGeom>
            <a:avLst/>
            <a:gdLst/>
            <a:ahLst/>
            <a:cxnLst/>
            <a:rect r="r" b="b" t="t" l="l"/>
            <a:pathLst>
              <a:path h="2277511" w="2522920">
                <a:moveTo>
                  <a:pt x="0" y="0"/>
                </a:moveTo>
                <a:lnTo>
                  <a:pt x="2522920" y="0"/>
                </a:lnTo>
                <a:lnTo>
                  <a:pt x="2522920" y="2277511"/>
                </a:lnTo>
                <a:lnTo>
                  <a:pt x="0" y="2277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27999" y="1883721"/>
            <a:ext cx="5032002" cy="126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sz="892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Cuprins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6407" y="7198303"/>
            <a:ext cx="2944929" cy="144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b="true" sz="2588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TEHNOLOGIA INFORMAȚIEI CA UNEALTĂ SUPORT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16808" y="7198303"/>
            <a:ext cx="3026999" cy="142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b="true" sz="2588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SCHIMBAREA LEGILOR SUB INFULENȚA DIGITALIZĂRII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96438" y="7198303"/>
            <a:ext cx="3246008" cy="144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1"/>
              </a:lnSpc>
              <a:spcBef>
                <a:spcPct val="0"/>
              </a:spcBef>
            </a:pPr>
            <a:r>
              <a:rPr lang="en-US" b="true" sz="2588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AG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NȚII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FICI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AL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 –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A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CTORI ÎN S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STEMUL LEGAL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96829" y="7377088"/>
            <a:ext cx="2700833" cy="10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1"/>
              </a:lnSpc>
              <a:spcBef>
                <a:spcPct val="0"/>
              </a:spcBef>
            </a:pPr>
            <a:r>
              <a:rPr lang="en-US" b="true" sz="2588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VO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ARI 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EGISLA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</a:t>
            </a:r>
            <a:r>
              <a:rPr lang="en-US" b="true" sz="2588" strike="noStrike" u="none">
                <a:solidFill>
                  <a:srgbClr val="C7FFFA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 ACTUALE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42686" y="6124258"/>
            <a:ext cx="5930969" cy="5930969"/>
          </a:xfrm>
          <a:custGeom>
            <a:avLst/>
            <a:gdLst/>
            <a:ahLst/>
            <a:cxnLst/>
            <a:rect r="r" b="b" t="t" l="l"/>
            <a:pathLst>
              <a:path h="5930969" w="5930969">
                <a:moveTo>
                  <a:pt x="0" y="0"/>
                </a:moveTo>
                <a:lnTo>
                  <a:pt x="5930969" y="0"/>
                </a:lnTo>
                <a:lnTo>
                  <a:pt x="5930969" y="5930969"/>
                </a:lnTo>
                <a:lnTo>
                  <a:pt x="0" y="5930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7259" y="6436807"/>
            <a:ext cx="4356112" cy="4395356"/>
          </a:xfrm>
          <a:custGeom>
            <a:avLst/>
            <a:gdLst/>
            <a:ahLst/>
            <a:cxnLst/>
            <a:rect r="r" b="b" t="t" l="l"/>
            <a:pathLst>
              <a:path h="4395356" w="4356112">
                <a:moveTo>
                  <a:pt x="0" y="0"/>
                </a:moveTo>
                <a:lnTo>
                  <a:pt x="4356112" y="0"/>
                </a:lnTo>
                <a:lnTo>
                  <a:pt x="4356112" y="4395356"/>
                </a:lnTo>
                <a:lnTo>
                  <a:pt x="0" y="4395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6555" r="5851" b="1956"/>
          <a:stretch>
            <a:fillRect/>
          </a:stretch>
        </p:blipFill>
        <p:spPr>
          <a:xfrm flipH="false" flipV="false" rot="0">
            <a:off x="11721615" y="768587"/>
            <a:ext cx="5537685" cy="96271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92081" y="628703"/>
            <a:ext cx="8547398" cy="86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  <a:spcBef>
                <a:spcPct val="0"/>
              </a:spcBef>
            </a:pPr>
            <a:r>
              <a:rPr lang="en-US" sz="6128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Explozia tehnologiei informației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2081" y="2289494"/>
            <a:ext cx="8547398" cy="86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  <a:spcBef>
                <a:spcPct val="0"/>
              </a:spcBef>
            </a:pPr>
            <a:r>
              <a:rPr lang="en-US" sz="6128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Impactul global asupra societății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2081" y="4110435"/>
            <a:ext cx="8547398" cy="86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  <a:spcBef>
                <a:spcPct val="0"/>
              </a:spcBef>
            </a:pPr>
            <a:r>
              <a:rPr lang="en-US" sz="6128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Legislația trebuie să țină pasul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t="0" r="-2204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51438" y="1555723"/>
            <a:ext cx="6624024" cy="856276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1299" y="317565"/>
            <a:ext cx="10935549" cy="88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5"/>
              </a:lnSpc>
            </a:pPr>
            <a:r>
              <a:rPr lang="en-US" sz="63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Schimba</a:t>
            </a:r>
            <a:r>
              <a:rPr lang="en-US" sz="63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rea legilor sub infulența digitalizării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9525" y="4280322"/>
            <a:ext cx="10935549" cy="521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566" indent="-31478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Legislația t</a:t>
            </a: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rebuie să răspundă schimbărilor aduse de utilizarea pe scară largă a tehnologiei.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 marL="629566" indent="-31478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Normele juridice tradiționale nu mai sunt suficiente pentru a acoperi realitățile digitale.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>
              <a:lnSpc>
                <a:spcPts val="3178"/>
              </a:lnSpc>
              <a:spcBef>
                <a:spcPct val="0"/>
              </a:spcBef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Exemple de transformări legislative: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 marL="629566" indent="-31478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GDPR (Regulamentul general privind protecția datelor)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 marL="629566" indent="-31478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Reglementări privind contractele electronice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  <a:p>
            <a:pPr algn="just" marL="629566" indent="-31478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91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Legi pentru securitatea cibernetică</a:t>
            </a:r>
          </a:p>
          <a:p>
            <a:pPr algn="just">
              <a:lnSpc>
                <a:spcPts val="317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330824"/>
            <a:ext cx="11251542" cy="2685782"/>
            <a:chOff x="0" y="0"/>
            <a:chExt cx="15002057" cy="35810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69338"/>
              <a:ext cx="15002057" cy="2211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6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1.</a:t>
              </a:r>
              <a:r>
                <a:rPr lang="en-US" sz="299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 Tehnologia informației ca unealtă suport</a:t>
              </a:r>
            </a:p>
            <a:p>
              <a:pPr algn="l">
                <a:lnSpc>
                  <a:spcPts val="326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2. Schimbarea legilor datorită tehnologiei</a:t>
              </a:r>
            </a:p>
            <a:p>
              <a:pPr algn="l">
                <a:lnSpc>
                  <a:spcPts val="326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3. Computerele ca entități legale</a:t>
              </a:r>
            </a:p>
            <a:p>
              <a:pPr algn="l">
                <a:lnSpc>
                  <a:spcPts val="326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3041760" cy="796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  <a:spcBef>
                  <a:spcPct val="0"/>
                </a:spcBef>
              </a:pPr>
              <a:r>
                <a:rPr lang="en-US" sz="411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Direcțiile</a:t>
              </a:r>
              <a:r>
                <a:rPr lang="en-US" sz="4119">
                  <a:solidFill>
                    <a:srgbClr val="C7FFFA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 impactului tehnologiei asupra legii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7440" y="4785840"/>
            <a:ext cx="9430560" cy="5501160"/>
          </a:xfrm>
          <a:custGeom>
            <a:avLst/>
            <a:gdLst/>
            <a:ahLst/>
            <a:cxnLst/>
            <a:rect r="r" b="b" t="t" l="l"/>
            <a:pathLst>
              <a:path h="5501160" w="9430560">
                <a:moveTo>
                  <a:pt x="0" y="0"/>
                </a:moveTo>
                <a:lnTo>
                  <a:pt x="9430560" y="0"/>
                </a:lnTo>
                <a:lnTo>
                  <a:pt x="9430560" y="5501160"/>
                </a:lnTo>
                <a:lnTo>
                  <a:pt x="0" y="5501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rnd">
            <a:noFill/>
            <a:prstDash val="lgDash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239364" y="357917"/>
            <a:ext cx="7175995" cy="9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7"/>
              </a:lnSpc>
            </a:pPr>
            <a:r>
              <a:rPr lang="en-US" sz="6355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Computerele ca entități legale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9" y="1498618"/>
            <a:ext cx="17250951" cy="470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✅ </a:t>
            </a: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Inițiază contracte - Ambele părți pot iniția acțiuni contractuale.</a:t>
            </a:r>
          </a:p>
          <a:p>
            <a:pPr algn="just">
              <a:lnSpc>
                <a:spcPts val="3124"/>
              </a:lnSpc>
              <a:spcBef>
                <a:spcPct val="0"/>
              </a:spcBef>
            </a:pPr>
          </a:p>
          <a:p>
            <a:pPr algn="just">
              <a:lnSpc>
                <a:spcPts val="3124"/>
              </a:lnSpc>
              <a:spcBef>
                <a:spcPct val="0"/>
              </a:spcBef>
            </a:pPr>
          </a:p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⚠️ Responsabilitate legală -  Agenții autonomi nu pot fi trași direct la răspundere. Spre deosebire de o persoană fizică</a:t>
            </a:r>
          </a:p>
          <a:p>
            <a:pPr algn="just">
              <a:lnSpc>
                <a:spcPts val="3124"/>
              </a:lnSpc>
              <a:spcBef>
                <a:spcPct val="0"/>
              </a:spcBef>
            </a:pPr>
          </a:p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⚖️ Poate fi tras la răspundere - Persoanele fizice pot fi trase la răspundere legală în instanță. În cazul agenților autonomi, răspunderea cade pe dezvoltator, utilizator sau companie.</a:t>
            </a:r>
          </a:p>
          <a:p>
            <a:pPr algn="just">
              <a:lnSpc>
                <a:spcPts val="3124"/>
              </a:lnSpc>
              <a:spcBef>
                <a:spcPct val="0"/>
              </a:spcBef>
            </a:pPr>
          </a:p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🆔 Identitate juridică - Agenții autonomi nu au statut legal oficial</a:t>
            </a:r>
          </a:p>
          <a:p>
            <a:pPr algn="just">
              <a:lnSpc>
                <a:spcPts val="3124"/>
              </a:lnSpc>
              <a:spcBef>
                <a:spcPct val="0"/>
              </a:spcBef>
            </a:pPr>
          </a:p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👀 Necesită supraveghere umană -Agenții autonomi au nevoie de monitorizare</a:t>
            </a:r>
          </a:p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sz="2866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chiar dacă acționează independent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074" y="7314380"/>
            <a:ext cx="4717460" cy="3122101"/>
          </a:xfrm>
          <a:custGeom>
            <a:avLst/>
            <a:gdLst/>
            <a:ahLst/>
            <a:cxnLst/>
            <a:rect r="r" b="b" t="t" l="l"/>
            <a:pathLst>
              <a:path h="3122101" w="4717460">
                <a:moveTo>
                  <a:pt x="0" y="0"/>
                </a:moveTo>
                <a:lnTo>
                  <a:pt x="4717459" y="0"/>
                </a:lnTo>
                <a:lnTo>
                  <a:pt x="4717459" y="3122100"/>
                </a:lnTo>
                <a:lnTo>
                  <a:pt x="0" y="312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83143" y="166739"/>
            <a:ext cx="10343534" cy="10343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26941" y="3087785"/>
            <a:ext cx="11823592" cy="558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  <a:spcBef>
                <a:spcPct val="0"/>
              </a:spcBef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</a:t>
            </a: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e sunt agenții artificiali?</a:t>
            </a:r>
          </a:p>
          <a:p>
            <a:pPr algn="l">
              <a:lnSpc>
                <a:spcPts val="3415"/>
              </a:lnSpc>
              <a:spcBef>
                <a:spcPct val="0"/>
              </a:spcBef>
            </a:pPr>
          </a:p>
          <a:p>
            <a:pPr algn="l">
              <a:lnSpc>
                <a:spcPts val="3415"/>
              </a:lnSpc>
              <a:spcBef>
                <a:spcPct val="0"/>
              </a:spcBef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Sisteme automate (programe sau roboți) capabile să ia decizii și să acționeze fără intervenție umană directă.</a:t>
            </a:r>
          </a:p>
          <a:p>
            <a:pPr algn="l">
              <a:lnSpc>
                <a:spcPts val="3415"/>
              </a:lnSpc>
              <a:spcBef>
                <a:spcPct val="0"/>
              </a:spcBef>
            </a:pPr>
          </a:p>
          <a:p>
            <a:pPr algn="l">
              <a:lnSpc>
                <a:spcPts val="3415"/>
              </a:lnSpc>
              <a:spcBef>
                <a:spcPct val="0"/>
              </a:spcBef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⚖️ Rolul lor în legislație:</a:t>
            </a:r>
          </a:p>
          <a:p>
            <a:pPr algn="l">
              <a:lnSpc>
                <a:spcPts val="3415"/>
              </a:lnSpc>
              <a:spcBef>
                <a:spcPct val="0"/>
              </a:spcBef>
            </a:pPr>
          </a:p>
          <a:p>
            <a:pPr algn="l" marL="676555" indent="-338278" lvl="1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Actor legal în tranzacții online (vânzare-cumpărare automată)</a:t>
            </a:r>
          </a:p>
          <a:p>
            <a:pPr algn="l" marL="676555" indent="-338278" lvl="1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Pot încheia contracte electronice</a:t>
            </a:r>
          </a:p>
          <a:p>
            <a:pPr algn="l" marL="676555" indent="-338278" lvl="1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Creează situații juridice noi (cine răspunde legal?)</a:t>
            </a:r>
          </a:p>
          <a:p>
            <a:pPr algn="l" marL="676555" indent="-338278" lvl="1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Realizează tranzacții automate</a:t>
            </a:r>
          </a:p>
          <a:p>
            <a:pPr algn="l" marL="676555" indent="-338278" lvl="1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r>
              <a:rPr lang="en-US" sz="3133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Generează conținut sau oferă consultanță</a:t>
            </a:r>
          </a:p>
          <a:p>
            <a:pPr algn="l">
              <a:lnSpc>
                <a:spcPts val="3415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-2020354" y="1769706"/>
            <a:ext cx="20471058" cy="6766670"/>
          </a:xfrm>
          <a:prstGeom prst="line">
            <a:avLst/>
          </a:prstGeom>
          <a:ln cap="flat" w="38100">
            <a:solidFill>
              <a:srgbClr val="C7FF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46400" y="1028700"/>
            <a:ext cx="6573341" cy="7526726"/>
          </a:xfrm>
          <a:custGeom>
            <a:avLst/>
            <a:gdLst/>
            <a:ahLst/>
            <a:cxnLst/>
            <a:rect r="r" b="b" t="t" l="l"/>
            <a:pathLst>
              <a:path h="7526726" w="6573341">
                <a:moveTo>
                  <a:pt x="0" y="0"/>
                </a:moveTo>
                <a:lnTo>
                  <a:pt x="6573341" y="0"/>
                </a:lnTo>
                <a:lnTo>
                  <a:pt x="6573341" y="7526726"/>
                </a:lnTo>
                <a:lnTo>
                  <a:pt x="0" y="7526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03919" y="4006907"/>
            <a:ext cx="486195" cy="4861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FFF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t="0" r="-2204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907" t="0" r="5907" b="0"/>
          <a:stretch>
            <a:fillRect/>
          </a:stretch>
        </p:blipFill>
        <p:spPr>
          <a:xfrm flipH="false" flipV="false" rot="0">
            <a:off x="12069019" y="0"/>
            <a:ext cx="6218981" cy="110597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9293" y="404287"/>
            <a:ext cx="9169680" cy="592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❓</a:t>
            </a: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 Pot fi trași la răspundere?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🔴 Nu direct.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❓ Au drepturi și obligații?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🟡 În prezent, nu.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❓ Cum se aplică legile tradiționale asupra lor?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2917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⚖️ Indirect și limitat.</a:t>
            </a: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  <a:p>
            <a:pPr algn="just">
              <a:lnSpc>
                <a:spcPts val="31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825490" y="-3589908"/>
            <a:ext cx="7018721" cy="4645117"/>
          </a:xfrm>
          <a:custGeom>
            <a:avLst/>
            <a:gdLst/>
            <a:ahLst/>
            <a:cxnLst/>
            <a:rect r="r" b="b" t="t" l="l"/>
            <a:pathLst>
              <a:path h="4645117" w="7018721">
                <a:moveTo>
                  <a:pt x="7018721" y="0"/>
                </a:moveTo>
                <a:lnTo>
                  <a:pt x="0" y="0"/>
                </a:lnTo>
                <a:lnTo>
                  <a:pt x="0" y="4645117"/>
                </a:lnTo>
                <a:lnTo>
                  <a:pt x="7018721" y="4645117"/>
                </a:lnTo>
                <a:lnTo>
                  <a:pt x="70187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6311" y="-538213"/>
            <a:ext cx="7620655" cy="651691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383" y="4369336"/>
            <a:ext cx="11575598" cy="591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4"/>
              </a:lnSpc>
              <a:spcBef>
                <a:spcPct val="0"/>
              </a:spcBef>
            </a:pPr>
            <a:r>
              <a:rPr lang="en-US" sz="427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Ș</a:t>
            </a:r>
            <a:r>
              <a:rPr lang="en-US" sz="427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tiința calculatoarelor trebuie să creeze agenți artificiali care respectă cadrul legal. Aceștia trebuie să acționeze etic, legal și predictibil în medii complexe.</a:t>
            </a:r>
          </a:p>
          <a:p>
            <a:pPr algn="just">
              <a:lnSpc>
                <a:spcPts val="4664"/>
              </a:lnSpc>
              <a:spcBef>
                <a:spcPct val="0"/>
              </a:spcBef>
            </a:pPr>
          </a:p>
          <a:p>
            <a:pPr algn="just">
              <a:lnSpc>
                <a:spcPts val="4664"/>
              </a:lnSpc>
              <a:spcBef>
                <a:spcPct val="0"/>
              </a:spcBef>
            </a:pPr>
            <a:r>
              <a:rPr lang="en-US" sz="4279">
                <a:solidFill>
                  <a:srgbClr val="C7FFFA"/>
                </a:solidFill>
                <a:latin typeface="League Gothic"/>
                <a:ea typeface="League Gothic"/>
                <a:cs typeface="League Gothic"/>
                <a:sym typeface="League Gothic"/>
              </a:rPr>
              <a:t>Cel mai important aspect care trebuie rezolvat de lege este dat de drepturile de autor, de modalitatea de formare a contractelor electronice, de entităţile electronice şi de modalitatea de rezolvare a problemelor date de informaţii şi cunoştinţe, care sunt din ce în ce mai puţin stabile, dar devin din ce în ce mai importante.</a:t>
            </a:r>
          </a:p>
          <a:p>
            <a:pPr algn="just">
              <a:lnSpc>
                <a:spcPts val="46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DAGnz4W251M</dc:identifier>
  <dcterms:modified xsi:type="dcterms:W3CDTF">2011-08-01T06:04:30Z</dcterms:modified>
  <cp:revision>1</cp:revision>
  <dc:title>Black Green Simple Modern Artificial Intelligence Presentation</dc:title>
</cp:coreProperties>
</file>